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Average"/>
      <p:regular r:id="rId24"/>
    </p:embeddedFont>
    <p:embeddedFont>
      <p:font typeface="Oswald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2F6E856-F058-4770-B00B-3B3138168D17}">
  <a:tblStyle styleId="{C2F6E856-F058-4770-B00B-3B3138168D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Average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Oswald-bold.fntdata"/><Relationship Id="rId25" Type="http://schemas.openxmlformats.org/officeDocument/2006/relationships/font" Target="fonts/Oswald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80f9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80f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aa67f48de_0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aa67f48d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2f6a4a4de_0_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e2f6a4a4d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eaa67f48de_0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eaa67f48d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ee621f5610_0_6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ee621f561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7b0b6b262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e7b0b6b26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7b0b6b262_0_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e7b0b6b26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initial assumption was to drop the loan amount as I felt they should be processed after a loan was approved. However, after speaking with a mentor it was decided to keep them in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aa67f48de_0_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eaa67f48d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e621f5610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ee621f56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initial assumption was to drop the loan amount as I felt they should be processed after a loan was approved. However, after speaking with a mentor it was decided to keep them in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80f91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80f9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e61ceda9f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e61ceda9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e621f5610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ee621f561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eaa67f48de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eaa67f48d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6f980f91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6f980f9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e621f5610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ee621f561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e621f5610_0_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e621f561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ee621f5610_0_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ee621f561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69gbT9ZctaxGiV8o5YXIYYGtDc1fci0T/view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1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vlVT0xZbWx47O9o8rz51pO3i40vmMphu/view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1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alliedmarketresearch.com/beer-market" TargetMode="External"/><Relationship Id="rId4" Type="http://schemas.openxmlformats.org/officeDocument/2006/relationships/hyperlink" Target="https://www.statista.com/statistics/1009623/number-of-breweries-in-canada/" TargetMode="External"/><Relationship Id="rId5" Type="http://schemas.openxmlformats.org/officeDocument/2006/relationships/hyperlink" Target="https://www.beeradvocate.com/" TargetMode="External"/><Relationship Id="rId6" Type="http://schemas.openxmlformats.org/officeDocument/2006/relationships/hyperlink" Target="https://www.kaggle.com/ehallmar/beers-breweries-and-beer-reviews?select=reviews.csv" TargetMode="External"/><Relationship Id="rId7" Type="http://schemas.openxmlformats.org/officeDocument/2006/relationships/hyperlink" Target="https://github.com/kylemcq13/beer_recommender" TargetMode="External"/><Relationship Id="rId8" Type="http://schemas.openxmlformats.org/officeDocument/2006/relationships/hyperlink" Target="https://github.com/Tyrell-DS/_Beer-Recommender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250" y="0"/>
            <a:ext cx="84727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>
            <p:ph type="ctrTitle"/>
          </p:nvPr>
        </p:nvSpPr>
        <p:spPr>
          <a:xfrm>
            <a:off x="671250" y="209950"/>
            <a:ext cx="4325400" cy="157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Beer Recommendations</a:t>
            </a:r>
            <a:endParaRPr sz="4600"/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671250" y="1621325"/>
            <a:ext cx="2761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Craig Lynch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9th,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/>
              <a:t>Recommendation Systems</a:t>
            </a:r>
            <a:endParaRPr b="1"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/>
        </p:nvSpPr>
        <p:spPr>
          <a:xfrm>
            <a:off x="100975" y="233375"/>
            <a:ext cx="4426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Content-Based Recommendations</a:t>
            </a:r>
            <a:endParaRPr sz="19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23" name="Google Shape;123;p23"/>
          <p:cNvPicPr preferRelativeResize="0"/>
          <p:nvPr/>
        </p:nvPicPr>
        <p:blipFill rotWithShape="1">
          <a:blip r:embed="rId3">
            <a:alphaModFix/>
          </a:blip>
          <a:srcRect b="0" l="-10" r="10" t="0"/>
          <a:stretch/>
        </p:blipFill>
        <p:spPr>
          <a:xfrm>
            <a:off x="4572000" y="233375"/>
            <a:ext cx="4676976" cy="467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/>
          <p:nvPr/>
        </p:nvSpPr>
        <p:spPr>
          <a:xfrm>
            <a:off x="245425" y="926063"/>
            <a:ext cx="413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Char char="●"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Using natural language processing to find similarity in the user text reviews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425" y="1563288"/>
            <a:ext cx="4267201" cy="2539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Item-Based </a:t>
            </a:r>
            <a:r>
              <a:rPr lang="en"/>
              <a:t>Collaborative</a:t>
            </a:r>
            <a:r>
              <a:rPr lang="en"/>
              <a:t> Filtering</a:t>
            </a:r>
            <a:endParaRPr/>
          </a:p>
        </p:txBody>
      </p:sp>
      <p:sp>
        <p:nvSpPr>
          <p:cNvPr id="131" name="Google Shape;131;p24"/>
          <p:cNvSpPr txBox="1"/>
          <p:nvPr/>
        </p:nvSpPr>
        <p:spPr>
          <a:xfrm>
            <a:off x="311700" y="1017725"/>
            <a:ext cx="859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Char char="●"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Finding similarity between items calculated using user’s beer ratings and their cosine similarities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32" name="Google Shape;132;p24" title="Item-based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125" y="1417925"/>
            <a:ext cx="4561033" cy="342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4"/>
          <p:cNvPicPr preferRelativeResize="0"/>
          <p:nvPr/>
        </p:nvPicPr>
        <p:blipFill rotWithShape="1">
          <a:blip r:embed="rId5">
            <a:alphaModFix/>
          </a:blip>
          <a:srcRect b="0" l="8725" r="8725" t="0"/>
          <a:stretch/>
        </p:blipFill>
        <p:spPr>
          <a:xfrm>
            <a:off x="5942408" y="1417925"/>
            <a:ext cx="2117940" cy="342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</a:t>
            </a:r>
            <a:r>
              <a:rPr lang="en"/>
              <a:t>-Based Collaborative Filtering</a:t>
            </a:r>
            <a:endParaRPr/>
          </a:p>
        </p:txBody>
      </p:sp>
      <p:sp>
        <p:nvSpPr>
          <p:cNvPr id="139" name="Google Shape;139;p25"/>
          <p:cNvSpPr txBox="1"/>
          <p:nvPr/>
        </p:nvSpPr>
        <p:spPr>
          <a:xfrm>
            <a:off x="311700" y="1017725"/>
            <a:ext cx="875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Char char="●"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Finding similarity between users calculated using user’s beer ratings and the highest scoring SVD model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40" name="Google Shape;140;p25" title="User-based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0038" y="1417925"/>
            <a:ext cx="4561033" cy="342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2871" y="1417925"/>
            <a:ext cx="2565581" cy="342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/>
              <a:t>Moving Forward </a:t>
            </a:r>
            <a:endParaRPr b="1"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and Moving Forward</a:t>
            </a:r>
            <a:endParaRPr/>
          </a:p>
        </p:txBody>
      </p:sp>
      <p:sp>
        <p:nvSpPr>
          <p:cNvPr id="152" name="Google Shape;152;p27"/>
          <p:cNvSpPr txBox="1"/>
          <p:nvPr>
            <p:ph idx="4294967295" type="body"/>
          </p:nvPr>
        </p:nvSpPr>
        <p:spPr>
          <a:xfrm>
            <a:off x="432125" y="1017725"/>
            <a:ext cx="4140000" cy="39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Challenges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Users with few reviews did not have enough data to make accurate recommendations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Similarly, beer with few reviews did not have enough data to include during modeling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Moving Forward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Obtain an up to date dataset, to include more recently produced beer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Have a country-specific focus in order to highlight beer from a particular country</a:t>
            </a:r>
            <a:endParaRPr sz="1600"/>
          </a:p>
        </p:txBody>
      </p:sp>
      <p:pic>
        <p:nvPicPr>
          <p:cNvPr id="153" name="Google Shape;153;p27"/>
          <p:cNvPicPr preferRelativeResize="0"/>
          <p:nvPr/>
        </p:nvPicPr>
        <p:blipFill rotWithShape="1">
          <a:blip r:embed="rId3">
            <a:alphaModFix/>
          </a:blip>
          <a:srcRect b="0" l="13539" r="13547" t="0"/>
          <a:stretch/>
        </p:blipFill>
        <p:spPr>
          <a:xfrm>
            <a:off x="5566650" y="967400"/>
            <a:ext cx="2992451" cy="392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8"/>
          <p:cNvSpPr txBox="1"/>
          <p:nvPr>
            <p:ph idx="4294967295" type="title"/>
          </p:nvPr>
        </p:nvSpPr>
        <p:spPr>
          <a:xfrm>
            <a:off x="320250" y="2053675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 You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 </a:t>
            </a:r>
            <a:endParaRPr/>
          </a:p>
        </p:txBody>
      </p:sp>
      <p:sp>
        <p:nvSpPr>
          <p:cNvPr id="165" name="Google Shape;165;p29"/>
          <p:cNvSpPr txBox="1"/>
          <p:nvPr>
            <p:ph idx="4294967295" type="body"/>
          </p:nvPr>
        </p:nvSpPr>
        <p:spPr>
          <a:xfrm>
            <a:off x="355925" y="1017725"/>
            <a:ext cx="8400300" cy="22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(1) -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https://www.alliedmarketresearch.com/beer-market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(2) - </a:t>
            </a:r>
            <a:r>
              <a:rPr lang="en" sz="1600" u="sng">
                <a:solidFill>
                  <a:schemeClr val="hlink"/>
                </a:solidFill>
                <a:hlinkClick r:id="rId4"/>
              </a:rPr>
              <a:t>https://www.statista.com/statistics/1009623/number-of-breweries-in-canada/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(3) - </a:t>
            </a:r>
            <a:r>
              <a:rPr lang="en" sz="1600" u="sng">
                <a:solidFill>
                  <a:schemeClr val="hlink"/>
                </a:solidFill>
                <a:hlinkClick r:id="rId5"/>
              </a:rPr>
              <a:t>https://www.beeradvocate.com/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https://www.kaggle.com/ehallmar/beers-breweries-and-beer-reviews?select=reviews.csv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https://github.com/kylemcq13/beer_recommender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8"/>
              </a:rPr>
              <a:t>https://github.com/Tyrell-DS/_Beer-Recommender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66" name="Google Shape;166;p29"/>
          <p:cNvSpPr txBox="1"/>
          <p:nvPr>
            <p:ph type="title"/>
          </p:nvPr>
        </p:nvSpPr>
        <p:spPr>
          <a:xfrm>
            <a:off x="432125" y="1999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r>
              <a:rPr lang="en"/>
              <a:t> </a:t>
            </a:r>
            <a:endParaRPr/>
          </a:p>
        </p:txBody>
      </p:sp>
      <p:sp>
        <p:nvSpPr>
          <p:cNvPr id="167" name="Google Shape;167;p29"/>
          <p:cNvSpPr txBox="1"/>
          <p:nvPr>
            <p:ph type="title"/>
          </p:nvPr>
        </p:nvSpPr>
        <p:spPr>
          <a:xfrm>
            <a:off x="355925" y="2979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References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29942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B. Eng (Mechanical) - Memorial University of Newfoundland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World Traveler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Homebrewer</a:t>
            </a:r>
            <a:endParaRPr/>
          </a:p>
          <a:p>
            <a:pPr indent="0" lvl="0" marL="13716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3">
            <a:alphaModFix/>
          </a:blip>
          <a:srcRect b="8517" l="0" r="26772" t="20741"/>
          <a:stretch/>
        </p:blipFill>
        <p:spPr>
          <a:xfrm>
            <a:off x="5164375" y="445025"/>
            <a:ext cx="3119751" cy="4125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6386800" y="2468300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Beer Industry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4355750" y="2973575"/>
            <a:ext cx="4260300" cy="20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Global Market Value is expected to rise to $685 billion (USD) by the year 2025 </a:t>
            </a:r>
            <a:r>
              <a:rPr baseline="30000" lang="en">
                <a:solidFill>
                  <a:srgbClr val="000000"/>
                </a:solidFill>
              </a:rPr>
              <a:t>(1)</a:t>
            </a:r>
            <a:endParaRPr baseline="30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Number of breweries in Canada has increased from 380, in 2013, to 1,210, in 2020 </a:t>
            </a:r>
            <a:r>
              <a:rPr baseline="30000" lang="en">
                <a:solidFill>
                  <a:srgbClr val="000000"/>
                </a:solidFill>
              </a:rPr>
              <a:t>(2)</a:t>
            </a:r>
            <a:endParaRPr baseline="30000">
              <a:solidFill>
                <a:srgbClr val="000000"/>
              </a:solidFill>
            </a:endParaRPr>
          </a:p>
          <a:p>
            <a:pPr indent="0" lvl="0" marL="13716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 and Business Case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29942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 beer recommendations for users of Beer Advocate’s beer review site</a:t>
            </a:r>
            <a:r>
              <a:rPr baseline="30000" lang="en"/>
              <a:t>(3)</a:t>
            </a:r>
            <a:endParaRPr baseline="30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Introduce users to new breweries and beer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 brand and product awareness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Increase user engagement in Beer Advocate’s website and with new breweries and beer</a:t>
            </a:r>
            <a:endParaRPr/>
          </a:p>
          <a:p>
            <a:pPr indent="0" lvl="0" marL="13716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b="0" l="-79" r="961" t="0"/>
          <a:stretch/>
        </p:blipFill>
        <p:spPr>
          <a:xfrm>
            <a:off x="4899025" y="445025"/>
            <a:ext cx="3933275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Flowchart                                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238" y="1718875"/>
            <a:ext cx="8462074" cy="254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/>
              <a:t>Exploratory Data Analysis</a:t>
            </a:r>
            <a:endParaRPr b="1"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the data</a:t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050" y="1170125"/>
            <a:ext cx="7039891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the data</a:t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950" y="1017725"/>
            <a:ext cx="3419496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 rotWithShape="1">
          <a:blip r:embed="rId4">
            <a:alphaModFix/>
          </a:blip>
          <a:srcRect b="17012" l="0" r="0" t="0"/>
          <a:stretch/>
        </p:blipFill>
        <p:spPr>
          <a:xfrm>
            <a:off x="4572000" y="223100"/>
            <a:ext cx="3702725" cy="466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the data</a:t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1249" y="556875"/>
            <a:ext cx="4581051" cy="4517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2" name="Google Shape;112;p21"/>
          <p:cNvGraphicFramePr/>
          <p:nvPr/>
        </p:nvGraphicFramePr>
        <p:xfrm>
          <a:off x="311700" y="101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{C2F6E856-F058-4770-B00B-3B3138168D17}</a:tableStyleId>
              </a:tblPr>
              <a:tblGrid>
                <a:gridCol w="1555850"/>
                <a:gridCol w="2063650"/>
              </a:tblGrid>
              <a:tr h="36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</a:rPr>
                        <a:t>Country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</a:rPr>
                        <a:t>Percentage of Reviews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6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United States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75.9%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38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Belgium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9.5%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6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Germany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5.3%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38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Great Britain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4.4%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38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Canada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1.9%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38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Ireland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0.8%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38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Netherlands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0.6%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38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Mexico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0.6%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38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Denmark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0.4%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38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Japan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0.4%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